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310C-E495-4A47-BDF2-85420BA959D2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89A6BF-4D35-4AF0-9C85-2614FD896A7E}" type="slidenum">
              <a:rPr lang="ar-SA" smtClean="0"/>
              <a:t>‹#›</a:t>
            </a:fld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310C-E495-4A47-BDF2-85420BA959D2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A6BF-4D35-4AF0-9C85-2614FD896A7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310C-E495-4A47-BDF2-85420BA959D2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A6BF-4D35-4AF0-9C85-2614FD896A7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310C-E495-4A47-BDF2-85420BA959D2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A6BF-4D35-4AF0-9C85-2614FD896A7E}" type="slidenum">
              <a:rPr lang="ar-SA" smtClean="0"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310C-E495-4A47-BDF2-85420BA959D2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889A6BF-4D35-4AF0-9C85-2614FD896A7E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310C-E495-4A47-BDF2-85420BA959D2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A6BF-4D35-4AF0-9C85-2614FD896A7E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310C-E495-4A47-BDF2-85420BA959D2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A6BF-4D35-4AF0-9C85-2614FD896A7E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310C-E495-4A47-BDF2-85420BA959D2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A6BF-4D35-4AF0-9C85-2614FD896A7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310C-E495-4A47-BDF2-85420BA959D2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A6BF-4D35-4AF0-9C85-2614FD896A7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310C-E495-4A47-BDF2-85420BA959D2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A6BF-4D35-4AF0-9C85-2614FD896A7E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310C-E495-4A47-BDF2-85420BA959D2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889A6BF-4D35-4AF0-9C85-2614FD896A7E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02A310C-E495-4A47-BDF2-85420BA959D2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89A6BF-4D35-4AF0-9C85-2614FD896A7E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PRINCIPLE OF CONVECTION AND BOUNDARY LAYER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Heat Transfer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724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548680"/>
            <a:ext cx="770485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400" b="1" dirty="0"/>
              <a:t>In convection heat </a:t>
            </a:r>
            <a:r>
              <a:rPr lang="en-US" sz="2400" b="1" dirty="0" smtClean="0"/>
              <a:t>transfer</a:t>
            </a:r>
            <a:endParaRPr lang="en-US" b="1" dirty="0" smtClean="0"/>
          </a:p>
          <a:p>
            <a:pPr algn="just" rtl="0"/>
            <a:endParaRPr lang="en-US" dirty="0"/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here </a:t>
            </a:r>
            <a:r>
              <a:rPr lang="en-US" dirty="0"/>
              <a:t>is a flow of fluid associated with heat transfer and the energy transfer mainly due to bulk motion of the fluid. </a:t>
            </a:r>
            <a:endParaRPr lang="en-US" dirty="0" smtClean="0"/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r>
              <a:rPr lang="en-US" dirty="0" smtClean="0"/>
              <a:t>When </a:t>
            </a:r>
            <a:r>
              <a:rPr lang="en-US" dirty="0"/>
              <a:t>the flow of fluid is caused by an external agency such as a fan or pump, the resulting heat transfer is known as 'Forced convection heat transfer; </a:t>
            </a:r>
            <a:endParaRPr lang="en-US" dirty="0" smtClean="0"/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r>
              <a:rPr lang="en-US" dirty="0" smtClean="0"/>
              <a:t>When </a:t>
            </a:r>
            <a:r>
              <a:rPr lang="en-US" dirty="0"/>
              <a:t>the flow of fluid is due to density differences caused by temperature differences, the heat transfer is said to be by 'Natural (or free) convection'</a:t>
            </a:r>
            <a:endParaRPr lang="ar-SA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724" y="3701397"/>
            <a:ext cx="4896544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74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39552" y="620688"/>
                <a:ext cx="7920880" cy="258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 rtl="0"/>
                <a:r>
                  <a:rPr lang="en-US" b="1" dirty="0" smtClean="0"/>
                  <a:t>Newton's </a:t>
                </a:r>
                <a:r>
                  <a:rPr lang="en-US" b="1" dirty="0"/>
                  <a:t>Law of Cooling and Heat Transfer </a:t>
                </a:r>
                <a:r>
                  <a:rPr lang="en-US" b="1" dirty="0" smtClean="0"/>
                  <a:t>Coefficient</a:t>
                </a:r>
              </a:p>
              <a:p>
                <a:pPr algn="l" rtl="0"/>
                <a:endParaRPr lang="en-US" b="1" dirty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𝑐𝑜𝑛𝑣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h</m:t>
                      </m:r>
                      <m:r>
                        <a:rPr lang="en-US" i="1">
                          <a:latin typeface="Cambria Math"/>
                        </a:rPr>
                        <m:t>.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algn="just" rtl="0"/>
                <a:r>
                  <a:rPr lang="en-US" dirty="0" smtClean="0"/>
                  <a:t>heat transfer coefficient, h, depend on several factors such as:</a:t>
                </a:r>
              </a:p>
              <a:p>
                <a:pPr marL="285750" lvl="0" indent="-285750" algn="just" rtl="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the fluid properties like density, viscosity, thermal conductivity and specific heat,</a:t>
                </a:r>
              </a:p>
              <a:p>
                <a:pPr marL="285750" lvl="0" indent="-285750" algn="just" rtl="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type of flow (laminar or turbulent) i.e. (velocity of the flow, shape of fluid passage (circular, rectangle or a flat </a:t>
                </a:r>
                <a:r>
                  <a:rPr lang="en-US" smtClean="0"/>
                  <a:t>surface)</a:t>
                </a:r>
                <a:endParaRPr lang="en-US" dirty="0" smtClean="0"/>
              </a:p>
              <a:p>
                <a:pPr marL="285750" lvl="0" indent="-285750" algn="just" rtl="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nature of the surface (rough/smooth) and</a:t>
                </a:r>
              </a:p>
              <a:p>
                <a:pPr marL="285750" lvl="0" indent="-285750" algn="just" rtl="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orientation of the surface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20688"/>
                <a:ext cx="7920880" cy="2585323"/>
              </a:xfrm>
              <a:prstGeom prst="rect">
                <a:avLst/>
              </a:prstGeom>
              <a:blipFill rotWithShape="1">
                <a:blip r:embed="rId2"/>
                <a:stretch>
                  <a:fillRect l="-693" t="-1179" r="-616" b="-2830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55576" y="3573016"/>
                <a:ext cx="7704856" cy="23891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 rtl="0"/>
                <a:r>
                  <a:rPr lang="en-US" b="1" dirty="0" smtClean="0"/>
                  <a:t>Nusselt</a:t>
                </a:r>
                <a:r>
                  <a:rPr lang="en-US" b="1" dirty="0"/>
                  <a:t> Number</a:t>
                </a:r>
                <a:endParaRPr lang="en-US" dirty="0"/>
              </a:p>
              <a:p>
                <a:pPr algn="just" rtl="0"/>
                <a:r>
                  <a:rPr lang="en-US" dirty="0"/>
                  <a:t>Since we know that adjacent to the solid surface the fluid layer is stationary and the heat transfer in this fluid layer is by conduction </a:t>
                </a:r>
              </a:p>
              <a:p>
                <a:pPr algn="just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𝑐𝑜𝑛𝑑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(</m:t>
                      </m:r>
                      <m:f>
                        <m:fPr>
                          <m:type m:val="li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𝑑𝑇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  <m:r>
                            <a:rPr lang="en-US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algn="just" rtl="0"/>
                <a:r>
                  <a:rPr lang="en-US" dirty="0"/>
                  <a:t>and the heat transferred by convection subsequently must be equal to this fluid layer, we can equate </a:t>
                </a:r>
                <a:r>
                  <a:rPr lang="en-US" dirty="0" err="1"/>
                  <a:t>Eqs</a:t>
                </a:r>
                <a:r>
                  <a:rPr lang="en-US" dirty="0"/>
                  <a:t>. a and b:</a:t>
                </a:r>
              </a:p>
              <a:p>
                <a:pPr algn="just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h</m:t>
                      </m:r>
                      <m:r>
                        <a:rPr lang="en-US" i="1">
                          <a:latin typeface="Cambria Math"/>
                        </a:rPr>
                        <m:t>.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/>
                        </a:rPr>
                        <m:t>=−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(</m:t>
                      </m:r>
                      <m:f>
                        <m:fPr>
                          <m:type m:val="li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𝑑𝑇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algn="just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h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(−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f>
                            <m:fPr>
                              <m:type m:val="li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𝑑𝑇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𝑑𝑦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num>
                        <m:den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𝑎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573016"/>
                <a:ext cx="7704856" cy="2389116"/>
              </a:xfrm>
              <a:prstGeom prst="rect">
                <a:avLst/>
              </a:prstGeom>
              <a:blipFill rotWithShape="1">
                <a:blip r:embed="rId3"/>
                <a:stretch>
                  <a:fillRect l="-712" t="-1276" r="-633" b="-25765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199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987824" y="692696"/>
                <a:ext cx="2974532" cy="8447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𝑐𝑜𝑛𝑣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𝑐𝑜𝑛𝑑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  <m:r>
                            <a:rPr lang="en-US" i="1">
                              <a:latin typeface="Cambria Math"/>
                            </a:rPr>
                            <m:t> . ∆</m:t>
                          </m:r>
                          <m:r>
                            <a:rPr lang="en-US" i="1">
                              <a:latin typeface="Cambria Math"/>
                            </a:rPr>
                            <m:t>𝑇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 .  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∆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𝛿</m:t>
                              </m:r>
                            </m:den>
                          </m:f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  <m:r>
                            <a:rPr lang="en-US" i="1">
                              <a:latin typeface="Cambria Math"/>
                            </a:rPr>
                            <m:t>.</m:t>
                          </m:r>
                          <m:r>
                            <a:rPr lang="en-US" i="1">
                              <a:latin typeface="Cambria Math"/>
                            </a:rPr>
                            <m:t>𝛿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𝑁𝑢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692696"/>
                <a:ext cx="2974532" cy="84471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827584" y="1537415"/>
            <a:ext cx="77768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dirty="0"/>
              <a:t>It is also common practice to non-</a:t>
            </a:r>
            <a:r>
              <a:rPr lang="en-US" dirty="0" err="1"/>
              <a:t>dimensionalise</a:t>
            </a:r>
            <a:r>
              <a:rPr lang="en-US" dirty="0"/>
              <a:t> the heat transfer coefficient with '</a:t>
            </a:r>
            <a:r>
              <a:rPr lang="en-US" dirty="0" err="1"/>
              <a:t>Nusselt</a:t>
            </a:r>
            <a:r>
              <a:rPr lang="en-US" dirty="0"/>
              <a:t> number</a:t>
            </a:r>
            <a:r>
              <a:rPr lang="en-US" dirty="0" smtClean="0"/>
              <a:t>.</a:t>
            </a:r>
            <a:endParaRPr lang="en-US" dirty="0"/>
          </a:p>
          <a:p>
            <a:pPr algn="just" rtl="0"/>
            <a:endParaRPr lang="en-US" dirty="0" smtClean="0"/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other words, </a:t>
            </a:r>
            <a:r>
              <a:rPr lang="en-US" dirty="0" err="1"/>
              <a:t>Nusselt</a:t>
            </a:r>
            <a:r>
              <a:rPr lang="en-US" dirty="0"/>
              <a:t> number tells us how much the heat transfer is enhanced due to convection as compared to only </a:t>
            </a:r>
            <a:r>
              <a:rPr lang="en-US" dirty="0" smtClean="0"/>
              <a:t>conduction.</a:t>
            </a:r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r>
              <a:rPr lang="en-US" dirty="0" smtClean="0"/>
              <a:t>higher </a:t>
            </a:r>
            <a:r>
              <a:rPr lang="en-US" dirty="0"/>
              <a:t>the </a:t>
            </a:r>
            <a:r>
              <a:rPr lang="en-US" dirty="0" err="1"/>
              <a:t>Nusselt</a:t>
            </a:r>
            <a:r>
              <a:rPr lang="en-US" dirty="0"/>
              <a:t> number, larger the heat transfer by convection.</a:t>
            </a:r>
          </a:p>
        </p:txBody>
      </p:sp>
    </p:spTree>
    <p:extLst>
      <p:ext uri="{BB962C8B-B14F-4D97-AF65-F5344CB8AC3E}">
        <p14:creationId xmlns:p14="http://schemas.microsoft.com/office/powerpoint/2010/main" val="83312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476672"/>
            <a:ext cx="2443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Velocity boundary layer</a:t>
            </a:r>
            <a:endParaRPr lang="ar-SA" dirty="0"/>
          </a:p>
        </p:txBody>
      </p:sp>
      <p:sp>
        <p:nvSpPr>
          <p:cNvPr id="3" name="Rectangle 2"/>
          <p:cNvSpPr/>
          <p:nvPr/>
        </p:nvSpPr>
        <p:spPr>
          <a:xfrm>
            <a:off x="611560" y="889844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rtl="0">
              <a:buFont typeface="Arial" panose="020B0604020202020204" pitchFamily="34" charset="0"/>
              <a:buChar char="•"/>
            </a:pPr>
            <a:r>
              <a:rPr lang="en-US" sz="1600" dirty="0"/>
              <a:t>Let a fluid approach the flat plate at a free stream velocity of U. </a:t>
            </a:r>
            <a:endParaRPr lang="en-US" sz="1600" dirty="0" smtClean="0"/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r>
              <a:rPr lang="en-US" sz="1600" dirty="0" smtClean="0"/>
              <a:t>The </a:t>
            </a:r>
            <a:r>
              <a:rPr lang="en-US" sz="1600" dirty="0"/>
              <a:t>fluid layer immediately in contact with the plate surface adheres to the surface and remains </a:t>
            </a:r>
            <a:r>
              <a:rPr lang="en-US" sz="1600" dirty="0" smtClean="0"/>
              <a:t>stationary.</a:t>
            </a:r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r>
              <a:rPr lang="en-US" sz="1600" dirty="0" smtClean="0"/>
              <a:t>Then</a:t>
            </a:r>
            <a:r>
              <a:rPr lang="en-US" sz="1600" dirty="0"/>
              <a:t>, the fluid layer next to this stationary layer has its velocity retarded because of the viscosity </a:t>
            </a:r>
            <a:r>
              <a:rPr lang="en-US" sz="1600" dirty="0" smtClean="0"/>
              <a:t>effects. </a:t>
            </a:r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r>
              <a:rPr lang="en-US" sz="1600" dirty="0" smtClean="0"/>
              <a:t>This effect continues </a:t>
            </a:r>
            <a:r>
              <a:rPr lang="en-US" sz="1600" dirty="0"/>
              <a:t>with subsequent layers up to some distance in the y-direction till the velocity equals the free stream velocity U. </a:t>
            </a:r>
            <a:endParaRPr lang="en-US" sz="1600" dirty="0" smtClean="0"/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r>
              <a:rPr lang="en-US" sz="1600" dirty="0" smtClean="0"/>
              <a:t>This </a:t>
            </a:r>
            <a:r>
              <a:rPr lang="en-US" sz="1600" dirty="0"/>
              <a:t>region of fluid layer in which the viscosity effects are predominant is known as the 'velocity (or hydrodynamic) boundary layer', or simply the 'boundary layer'.</a:t>
            </a:r>
            <a:endParaRPr lang="ar-SA" sz="16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278940"/>
            <a:ext cx="4464496" cy="28852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22381"/>
            <a:ext cx="3779912" cy="2198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7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21094" y="404664"/>
                <a:ext cx="8064896" cy="61370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 rtl="0">
                  <a:buFont typeface="Arial" panose="020B0604020202020204" pitchFamily="34" charset="0"/>
                  <a:buChar char="•"/>
                </a:pPr>
                <a:r>
                  <a:rPr lang="en-US" dirty="0"/>
                  <a:t>The boundary layer divides the flow field into two regions: one, 'the boundary layer region' where the viscosity effects are predominant and the velocity gradients are very steep, and, second, inviscid region' </a:t>
                </a:r>
                <a:endParaRPr lang="en-US" dirty="0" smtClean="0"/>
              </a:p>
              <a:p>
                <a:pPr marL="285750" indent="-285750" algn="just" rtl="0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marL="285750" indent="-285750" algn="just" rtl="0">
                  <a:buFont typeface="Arial" panose="020B0604020202020204" pitchFamily="34" charset="0"/>
                  <a:buChar char="•"/>
                </a:pPr>
                <a:r>
                  <a:rPr lang="en-US" dirty="0"/>
                  <a:t>Since the fluid layers in the boundary layer travel at different velocities, the faster layer exerts a drag force ( or frictional force) on the slower layer below it; the drag force per unit area is known as shear stress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𝜏</m:t>
                    </m:r>
                  </m:oMath>
                </a14:m>
                <a:r>
                  <a:rPr lang="en-US" dirty="0"/>
                  <a:t>)'.</a:t>
                </a:r>
              </a:p>
              <a:p>
                <a:pPr algn="just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𝜇</m:t>
                      </m:r>
                      <m:r>
                        <a:rPr lang="en-US" i="1">
                          <a:latin typeface="Cambria Math"/>
                        </a:rPr>
                        <m:t>.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𝑑𝑈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𝑑𝑦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        </m:t>
                      </m:r>
                      <m:f>
                        <m:fPr>
                          <m:type m:val="li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  <a:p>
                <a:pPr marL="285750" lvl="0" indent="-285750" algn="just" rtl="0">
                  <a:buFont typeface="Arial" panose="020B0604020202020204" pitchFamily="34" charset="0"/>
                  <a:buChar char="•"/>
                </a:pPr>
                <a:r>
                  <a:rPr lang="en-US" dirty="0"/>
                  <a:t>Use of the above Eq. to determine the surface shear stress is not very convenient, since it requires a mathematical expression for the velocity profile; so, in practice, </a:t>
                </a:r>
                <a:r>
                  <a:rPr lang="en-US" dirty="0" smtClean="0"/>
                  <a:t>the </a:t>
                </a:r>
                <a:r>
                  <a:rPr lang="en-US" dirty="0"/>
                  <a:t>following relation:</a:t>
                </a:r>
              </a:p>
              <a:p>
                <a:pPr algn="just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</m:sub>
                      </m:sSub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𝜌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        </m:t>
                      </m:r>
                      <m:f>
                        <m:fPr>
                          <m:type m:val="li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algn="just" rtl="0"/>
                <a:r>
                  <a:rPr lang="en-US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dirty="0"/>
                  <a:t> is a 'friction coefficient' or 'drag coefficient</a:t>
                </a:r>
                <a:r>
                  <a:rPr lang="en-US" dirty="0" smtClean="0"/>
                  <a:t>'.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dirty="0"/>
                  <a:t> is determined experimentally in most cases. Drag coefficient varies along the length of the flat plate. Average value of drag coefficient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𝑓𝑎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then </a:t>
                </a:r>
                <a:r>
                  <a:rPr lang="en-US" dirty="0"/>
                  <a:t>the drag force over the entire plate surface is determined from:</a:t>
                </a:r>
              </a:p>
              <a:p>
                <a:pPr algn="just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𝑓𝑎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.</m:t>
                      </m:r>
                      <m:r>
                        <a:rPr lang="en-US" i="1">
                          <a:latin typeface="Cambria Math"/>
                        </a:rPr>
                        <m:t>𝐴</m:t>
                      </m:r>
                      <m:r>
                        <a:rPr lang="en-US" i="1">
                          <a:latin typeface="Cambria Math"/>
                        </a:rPr>
                        <m:t>.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𝜌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        </m:t>
                      </m:r>
                      <m:r>
                        <a:rPr lang="en-US" i="1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US" dirty="0"/>
              </a:p>
              <a:p>
                <a:pPr algn="just" rtl="0"/>
                <a:r>
                  <a:rPr lang="en-US" dirty="0"/>
                  <a:t>where A = surface area, m</a:t>
                </a:r>
                <a:r>
                  <a:rPr lang="en-US" baseline="30000" dirty="0"/>
                  <a:t>2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94" y="404664"/>
                <a:ext cx="8064896" cy="6137001"/>
              </a:xfrm>
              <a:prstGeom prst="rect">
                <a:avLst/>
              </a:prstGeom>
              <a:blipFill rotWithShape="1">
                <a:blip r:embed="rId2"/>
                <a:stretch>
                  <a:fillRect l="-605" t="-497" r="-680" b="-596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76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620688"/>
            <a:ext cx="79928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rtl="0">
              <a:buFont typeface="Arial" panose="020B0604020202020204" pitchFamily="34" charset="0"/>
              <a:buChar char="•"/>
            </a:pPr>
            <a:r>
              <a:rPr lang="en-US" dirty="0"/>
              <a:t>Starting from the leading edge of the plate, for some distance along the length of the plate, the flow in the boundary layer is </a:t>
            </a:r>
            <a:r>
              <a:rPr lang="en-US" b="1" dirty="0"/>
              <a:t>'laminar</a:t>
            </a:r>
            <a:r>
              <a:rPr lang="en-US" dirty="0"/>
              <a:t>' i.e. the layers of fluid are parallel to each other and the flow proceeds in a systematic, orderly </a:t>
            </a:r>
            <a:r>
              <a:rPr lang="en-US" dirty="0" smtClean="0"/>
              <a:t>manner.</a:t>
            </a:r>
          </a:p>
          <a:p>
            <a:pPr lvl="0" algn="just" rtl="0"/>
            <a:r>
              <a:rPr lang="en-US" dirty="0" smtClean="0"/>
              <a:t>after </a:t>
            </a:r>
            <a:r>
              <a:rPr lang="en-US" dirty="0"/>
              <a:t>some distance, disturbances appear in the flow and beyond this </a:t>
            </a:r>
            <a:r>
              <a:rPr lang="en-US" b="1" dirty="0"/>
              <a:t>'transition region', </a:t>
            </a:r>
            <a:endParaRPr lang="en-US" b="1" dirty="0" smtClean="0"/>
          </a:p>
          <a:p>
            <a:pPr lvl="0" algn="just" rtl="0"/>
            <a:r>
              <a:rPr lang="en-US" dirty="0" smtClean="0"/>
              <a:t>flow </a:t>
            </a:r>
            <a:r>
              <a:rPr lang="en-US" dirty="0"/>
              <a:t>becomes completely chaotic and there is complete mixing of 'chunks' of fluid moving in a random manner i.e. the flow becomes </a:t>
            </a:r>
            <a:r>
              <a:rPr lang="en-US" b="1" dirty="0"/>
              <a:t>'turbulent</a:t>
            </a:r>
            <a:r>
              <a:rPr lang="en-US" dirty="0"/>
              <a:t>'.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755576" y="4365104"/>
                <a:ext cx="7488832" cy="1995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lvl="0" indent="-285750" algn="just" rtl="0">
                  <a:buFont typeface="Arial" panose="020B0604020202020204" pitchFamily="34" charset="0"/>
                  <a:buChar char="•"/>
                </a:pPr>
                <a:r>
                  <a:rPr lang="en-US" dirty="0"/>
                  <a:t>Transition from laminar to turbulent flow depends primarily on the free stream velocity, fluid properties, surface temperature and surface roughness, and is characterized by 'Reynolds number'. Reynolds number is a dimensionless number, defined as: </a:t>
                </a:r>
              </a:p>
              <a:p>
                <a:pPr algn="just" rtl="0"/>
                <a:r>
                  <a:rPr lang="en-US" dirty="0"/>
                  <a:t>Re = (Inertia forces/Viscous forces).  Or,</a:t>
                </a:r>
              </a:p>
              <a:p>
                <a:pPr algn="just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𝑅𝑒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𝑈</m:t>
                          </m:r>
                          <m:r>
                            <a:rPr lang="en-US" i="1">
                              <a:latin typeface="Cambria Math"/>
                            </a:rPr>
                            <m:t>.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365104"/>
                <a:ext cx="7488832" cy="1995996"/>
              </a:xfrm>
              <a:prstGeom prst="rect">
                <a:avLst/>
              </a:prstGeom>
              <a:blipFill rotWithShape="1">
                <a:blip r:embed="rId2"/>
                <a:stretch>
                  <a:fillRect l="-733" t="-1529" r="-651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575" y="2604369"/>
            <a:ext cx="4530873" cy="17036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63" y="2719821"/>
            <a:ext cx="2530971" cy="1472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23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6049" y="764704"/>
            <a:ext cx="4320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dirty="0"/>
              <a:t>special efforts are made in the design of heat exchangers to increase turbulence.</a:t>
            </a:r>
            <a:endParaRPr lang="ar-S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56049" y="2852936"/>
                <a:ext cx="7577075" cy="31760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lvl="0" indent="-285750" algn="just" rtl="0">
                  <a:buFont typeface="Arial" panose="020B0604020202020204" pitchFamily="34" charset="0"/>
                  <a:buChar char="•"/>
                </a:pPr>
                <a:r>
                  <a:rPr lang="en-US" dirty="0"/>
                  <a:t>Turbulent boundary layer itself is made of three layers: a very thin layer called </a:t>
                </a:r>
                <a:r>
                  <a:rPr lang="en-US" b="1" dirty="0"/>
                  <a:t>laminar sub-layer</a:t>
                </a:r>
                <a:r>
                  <a:rPr lang="en-US" dirty="0"/>
                  <a:t>', then, a "</a:t>
                </a:r>
                <a:r>
                  <a:rPr lang="en-US" b="1" dirty="0"/>
                  <a:t>buffer layer</a:t>
                </a:r>
                <a:r>
                  <a:rPr lang="en-US" dirty="0"/>
                  <a:t>' and, finally, the </a:t>
                </a:r>
                <a:r>
                  <a:rPr lang="en-US" b="1" dirty="0"/>
                  <a:t>'turbulent layer</a:t>
                </a:r>
                <a:r>
                  <a:rPr lang="en-US" dirty="0"/>
                  <a:t>',</a:t>
                </a:r>
              </a:p>
              <a:p>
                <a:pPr marL="285750" lvl="0" indent="-285750" algn="just" rtl="0">
                  <a:buFont typeface="Arial" panose="020B0604020202020204" pitchFamily="34" charset="0"/>
                  <a:buChar char="•"/>
                </a:pPr>
                <a:r>
                  <a:rPr lang="en-US" dirty="0"/>
                  <a:t>Thickness of the boundary layer,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𝛿</m:t>
                    </m:r>
                  </m:oMath>
                </a14:m>
                <a:r>
                  <a:rPr lang="en-US" dirty="0"/>
                  <a:t>, increases along the flow direction;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𝛿</m:t>
                    </m:r>
                  </m:oMath>
                </a14:m>
                <a:r>
                  <a:rPr lang="en-US" dirty="0"/>
                  <a:t> is related to the Reynolds number as follows: in the laminar flow region:</a:t>
                </a:r>
              </a:p>
              <a:p>
                <a:pPr algn="just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𝑙𝑎𝑚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5</m:t>
                          </m:r>
                          <m:r>
                            <a:rPr lang="en-US" i="1">
                              <a:latin typeface="Cambria Math"/>
                            </a:rPr>
                            <m:t>.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𝑅𝑒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algn="just" rtl="0"/>
                <a:r>
                  <a:rPr lang="en-US" dirty="0"/>
                  <a:t>and for turbulent flow region:</a:t>
                </a:r>
              </a:p>
              <a:p>
                <a:pPr algn="just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𝑡𝑢𝑟𝑏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  <m:r>
                            <a:rPr lang="en-US" i="1">
                              <a:latin typeface="Cambria Math"/>
                            </a:rPr>
                            <m:t>.</m:t>
                          </m:r>
                          <m:r>
                            <a:rPr lang="en-US" i="1">
                              <a:latin typeface="Cambria Math"/>
                            </a:rPr>
                            <m:t>376</m:t>
                          </m:r>
                          <m:r>
                            <a:rPr lang="en-US" i="1">
                              <a:latin typeface="Cambria Math"/>
                            </a:rPr>
                            <m:t>.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𝑅𝑒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  <a:p>
                <a:pPr algn="just" rtl="0"/>
                <a:r>
                  <a:rPr lang="en-US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𝑅𝑒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is the Reynolds number at position x from the leading edge.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049" y="2852936"/>
                <a:ext cx="7577075" cy="3176062"/>
              </a:xfrm>
              <a:prstGeom prst="rect">
                <a:avLst/>
              </a:prstGeom>
              <a:blipFill rotWithShape="1">
                <a:blip r:embed="rId2"/>
                <a:stretch>
                  <a:fillRect l="-644" t="-960" r="-724" b="-2111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6549" y="456346"/>
            <a:ext cx="3076575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43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128</TotalTime>
  <Words>598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Cambria Math</vt:lpstr>
      <vt:lpstr>Franklin Gothic Book</vt:lpstr>
      <vt:lpstr>Perpetua</vt:lpstr>
      <vt:lpstr>Tahoma</vt:lpstr>
      <vt:lpstr>Times New Roman</vt:lpstr>
      <vt:lpstr>Wingdings 2</vt:lpstr>
      <vt:lpstr>Equity</vt:lpstr>
      <vt:lpstr>Heat Transfer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 Transfer</dc:title>
  <dc:creator>DR.Ahmed Saker 2o1O</dc:creator>
  <cp:lastModifiedBy>DR.Ahmed Saker</cp:lastModifiedBy>
  <cp:revision>17</cp:revision>
  <dcterms:created xsi:type="dcterms:W3CDTF">2016-01-24T16:42:58Z</dcterms:created>
  <dcterms:modified xsi:type="dcterms:W3CDTF">2018-12-04T07:22:00Z</dcterms:modified>
</cp:coreProperties>
</file>